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0"/>
  </p:notesMasterIdLst>
  <p:sldIdLst>
    <p:sldId id="256" r:id="rId2"/>
    <p:sldId id="258" r:id="rId3"/>
    <p:sldId id="259" r:id="rId4"/>
    <p:sldId id="264" r:id="rId5"/>
    <p:sldId id="260" r:id="rId6"/>
    <p:sldId id="262" r:id="rId7"/>
    <p:sldId id="261" r:id="rId8"/>
    <p:sldId id="263"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4" d="100"/>
          <a:sy n="64" d="100"/>
        </p:scale>
        <p:origin x="-152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B1156B-91A3-F14B-861D-E77AEB507C2B}" type="datetimeFigureOut">
              <a:rPr lang="en-US" smtClean="0"/>
              <a:t>9/5/12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DDCF1C-1248-1B49-9017-A951775099D9}" type="slidenum">
              <a:rPr lang="en-US" smtClean="0"/>
              <a:t>‹#›</a:t>
            </a:fld>
            <a:endParaRPr lang="en-US"/>
          </a:p>
        </p:txBody>
      </p:sp>
    </p:spTree>
    <p:extLst>
      <p:ext uri="{BB962C8B-B14F-4D97-AF65-F5344CB8AC3E}">
        <p14:creationId xmlns:p14="http://schemas.microsoft.com/office/powerpoint/2010/main" val="65869143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FF63088-86A0-F04A-867B-A9967115DF0B}" type="datetimeFigureOut">
              <a:rPr lang="en-US" smtClean="0"/>
              <a:t>9/5/12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0B75F7-1DFE-C64F-B136-DDC626ACEFAE}" type="slidenum">
              <a:rPr lang="en-US" smtClean="0"/>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F63088-86A0-F04A-867B-A9967115DF0B}" type="datetimeFigureOut">
              <a:rPr lang="en-US" smtClean="0"/>
              <a:t>9/5/12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0B75F7-1DFE-C64F-B136-DDC626ACEFA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F63088-86A0-F04A-867B-A9967115DF0B}" type="datetimeFigureOut">
              <a:rPr lang="en-US" smtClean="0"/>
              <a:t>9/5/12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0B75F7-1DFE-C64F-B136-DDC626ACEFA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7"/>
        <p:cNvGrpSpPr/>
        <p:nvPr/>
      </p:nvGrpSpPr>
      <p:grpSpPr>
        <a:xfrm>
          <a:off x="0" y="0"/>
          <a:ext cx="0" cy="0"/>
          <a:chOff x="0" y="0"/>
          <a:chExt cx="0" cy="0"/>
        </a:xfrm>
      </p:grpSpPr>
      <p:sp>
        <p:nvSpPr>
          <p:cNvPr id="26" name="Shape 26"/>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Trebuchet MS"/>
              <a:buNone/>
              <a:defRPr sz="3600" b="1">
                <a:solidFill>
                  <a:schemeClr val="lt2"/>
                </a:solidFill>
                <a:latin typeface="Trebuchet MS"/>
                <a:ea typeface="Trebuchet MS"/>
                <a:cs typeface="Trebuchet MS"/>
                <a:sym typeface="Trebuchet MS"/>
              </a:defRPr>
            </a:lvl1pPr>
            <a:lvl2pPr algn="l" rtl="0">
              <a:spcBef>
                <a:spcPts val="0"/>
              </a:spcBef>
              <a:buSzPct val="100000"/>
              <a:buFont typeface="Trebuchet MS"/>
              <a:buNone/>
              <a:defRPr sz="3600" b="1">
                <a:solidFill>
                  <a:schemeClr val="lt2"/>
                </a:solidFill>
                <a:latin typeface="Trebuchet MS"/>
                <a:ea typeface="Trebuchet MS"/>
                <a:cs typeface="Trebuchet MS"/>
                <a:sym typeface="Trebuchet MS"/>
              </a:defRPr>
            </a:lvl2pPr>
            <a:lvl3pPr algn="l" rtl="0">
              <a:spcBef>
                <a:spcPts val="0"/>
              </a:spcBef>
              <a:buSzPct val="100000"/>
              <a:buFont typeface="Trebuchet MS"/>
              <a:buNone/>
              <a:defRPr sz="3600" b="1">
                <a:solidFill>
                  <a:schemeClr val="lt2"/>
                </a:solidFill>
                <a:latin typeface="Trebuchet MS"/>
                <a:ea typeface="Trebuchet MS"/>
                <a:cs typeface="Trebuchet MS"/>
                <a:sym typeface="Trebuchet MS"/>
              </a:defRPr>
            </a:lvl3pPr>
            <a:lvl4pPr algn="l" rtl="0">
              <a:spcBef>
                <a:spcPts val="0"/>
              </a:spcBef>
              <a:buSzPct val="100000"/>
              <a:buFont typeface="Trebuchet MS"/>
              <a:buNone/>
              <a:defRPr sz="3600" b="1">
                <a:solidFill>
                  <a:schemeClr val="lt2"/>
                </a:solidFill>
                <a:latin typeface="Trebuchet MS"/>
                <a:ea typeface="Trebuchet MS"/>
                <a:cs typeface="Trebuchet MS"/>
                <a:sym typeface="Trebuchet MS"/>
              </a:defRPr>
            </a:lvl4pPr>
            <a:lvl5pPr algn="l" rtl="0">
              <a:spcBef>
                <a:spcPts val="0"/>
              </a:spcBef>
              <a:buSzPct val="100000"/>
              <a:buFont typeface="Trebuchet MS"/>
              <a:buNone/>
              <a:defRPr sz="3600" b="1">
                <a:solidFill>
                  <a:schemeClr val="lt2"/>
                </a:solidFill>
                <a:latin typeface="Trebuchet MS"/>
                <a:ea typeface="Trebuchet MS"/>
                <a:cs typeface="Trebuchet MS"/>
                <a:sym typeface="Trebuchet MS"/>
              </a:defRPr>
            </a:lvl5pPr>
            <a:lvl6pPr algn="l" rtl="0">
              <a:spcBef>
                <a:spcPts val="0"/>
              </a:spcBef>
              <a:buSzPct val="100000"/>
              <a:buFont typeface="Trebuchet MS"/>
              <a:buNone/>
              <a:defRPr sz="3600" b="1">
                <a:solidFill>
                  <a:schemeClr val="lt2"/>
                </a:solidFill>
                <a:latin typeface="Trebuchet MS"/>
                <a:ea typeface="Trebuchet MS"/>
                <a:cs typeface="Trebuchet MS"/>
                <a:sym typeface="Trebuchet MS"/>
              </a:defRPr>
            </a:lvl6pPr>
            <a:lvl7pPr algn="l" rtl="0">
              <a:spcBef>
                <a:spcPts val="0"/>
              </a:spcBef>
              <a:buSzPct val="100000"/>
              <a:buFont typeface="Trebuchet MS"/>
              <a:buNone/>
              <a:defRPr sz="3600" b="1">
                <a:solidFill>
                  <a:schemeClr val="lt2"/>
                </a:solidFill>
                <a:latin typeface="Trebuchet MS"/>
                <a:ea typeface="Trebuchet MS"/>
                <a:cs typeface="Trebuchet MS"/>
                <a:sym typeface="Trebuchet MS"/>
              </a:defRPr>
            </a:lvl7pPr>
            <a:lvl8pPr algn="l" rtl="0">
              <a:spcBef>
                <a:spcPts val="0"/>
              </a:spcBef>
              <a:buSzPct val="100000"/>
              <a:buFont typeface="Trebuchet MS"/>
              <a:buNone/>
              <a:defRPr sz="3600" b="1">
                <a:solidFill>
                  <a:schemeClr val="lt2"/>
                </a:solidFill>
                <a:latin typeface="Trebuchet MS"/>
                <a:ea typeface="Trebuchet MS"/>
                <a:cs typeface="Trebuchet MS"/>
                <a:sym typeface="Trebuchet MS"/>
              </a:defRPr>
            </a:lvl8pPr>
            <a:lvl9pPr algn="l" rtl="0">
              <a:spcBef>
                <a:spcPts val="0"/>
              </a:spcBef>
              <a:buSzPct val="100000"/>
              <a:buFont typeface="Trebuchet MS"/>
              <a:buNone/>
              <a:defRPr sz="3600" b="1">
                <a:solidFill>
                  <a:schemeClr val="lt2"/>
                </a:solidFill>
                <a:latin typeface="Trebuchet MS"/>
                <a:ea typeface="Trebuchet MS"/>
                <a:cs typeface="Trebuchet MS"/>
                <a:sym typeface="Trebuchet MS"/>
              </a:defRPr>
            </a:lvl9pPr>
          </a:lstStyle>
          <a:p>
            <a:endParaRPr/>
          </a:p>
        </p:txBody>
      </p:sp>
      <p:sp>
        <p:nvSpPr>
          <p:cNvPr id="27" name="Shape 27"/>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extLst>
      <p:ext uri="{BB962C8B-B14F-4D97-AF65-F5344CB8AC3E}">
        <p14:creationId xmlns:p14="http://schemas.microsoft.com/office/powerpoint/2010/main" val="2507228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F63088-86A0-F04A-867B-A9967115DF0B}" type="datetimeFigureOut">
              <a:rPr lang="en-US" smtClean="0"/>
              <a:t>9/5/12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0B75F7-1DFE-C64F-B136-DDC626ACEFA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F63088-86A0-F04A-867B-A9967115DF0B}" type="datetimeFigureOut">
              <a:rPr lang="en-US" smtClean="0"/>
              <a:t>9/5/12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0B75F7-1DFE-C64F-B136-DDC626ACEFAE}" type="slidenum">
              <a:rPr lang="en-US" smtClean="0"/>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FF63088-86A0-F04A-867B-A9967115DF0B}" type="datetimeFigureOut">
              <a:rPr lang="en-US" smtClean="0"/>
              <a:t>9/5/12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0B75F7-1DFE-C64F-B136-DDC626ACEFA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FF63088-86A0-F04A-867B-A9967115DF0B}" type="datetimeFigureOut">
              <a:rPr lang="en-US" smtClean="0"/>
              <a:t>9/5/12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0B75F7-1DFE-C64F-B136-DDC626ACEFAE}" type="slidenum">
              <a:rPr lang="en-US" smtClean="0"/>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FF63088-86A0-F04A-867B-A9967115DF0B}" type="datetimeFigureOut">
              <a:rPr lang="en-US" smtClean="0"/>
              <a:t>9/5/12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0B75F7-1DFE-C64F-B136-DDC626ACEFA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F63088-86A0-F04A-867B-A9967115DF0B}" type="datetimeFigureOut">
              <a:rPr lang="en-US" smtClean="0"/>
              <a:t>9/5/12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0B75F7-1DFE-C64F-B136-DDC626ACEFA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F63088-86A0-F04A-867B-A9967115DF0B}" type="datetimeFigureOut">
              <a:rPr lang="en-US" smtClean="0"/>
              <a:t>9/5/12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0B75F7-1DFE-C64F-B136-DDC626ACEFAE}" type="slidenum">
              <a:rPr lang="en-US" smtClean="0"/>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F63088-86A0-F04A-867B-A9967115DF0B}" type="datetimeFigureOut">
              <a:rPr lang="en-US" smtClean="0"/>
              <a:t>9/5/12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0B75F7-1DFE-C64F-B136-DDC626ACEFA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8FF63088-86A0-F04A-867B-A9967115DF0B}" type="datetimeFigureOut">
              <a:rPr lang="en-US" smtClean="0"/>
              <a:t>9/5/12</a:t>
            </a:fld>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080B75F7-1DFE-C64F-B136-DDC626ACEFAE}" type="slidenum">
              <a:rPr lang="en-US" smtClean="0"/>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www.wordle.net/"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youtu.be/PU4hFmHlev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800000"/>
                </a:solidFill>
              </a:rPr>
              <a:t>Who Are We?</a:t>
            </a:r>
            <a:endParaRPr lang="en-US" dirty="0">
              <a:solidFill>
                <a:srgbClr val="800000"/>
              </a:solidFill>
            </a:endParaRPr>
          </a:p>
        </p:txBody>
      </p:sp>
      <p:sp>
        <p:nvSpPr>
          <p:cNvPr id="3" name="Subtitle 2"/>
          <p:cNvSpPr>
            <a:spLocks noGrp="1"/>
          </p:cNvSpPr>
          <p:nvPr>
            <p:ph type="subTitle" idx="1"/>
          </p:nvPr>
        </p:nvSpPr>
        <p:spPr/>
        <p:txBody>
          <a:bodyPr>
            <a:normAutofit/>
          </a:bodyPr>
          <a:lstStyle/>
          <a:p>
            <a:r>
              <a:rPr lang="en-US" sz="3600" dirty="0" smtClean="0"/>
              <a:t>What do we value?</a:t>
            </a:r>
            <a:endParaRPr lang="en-US" sz="3600" dirty="0"/>
          </a:p>
        </p:txBody>
      </p:sp>
    </p:spTree>
    <p:extLst>
      <p:ext uri="{BB962C8B-B14F-4D97-AF65-F5344CB8AC3E}">
        <p14:creationId xmlns:p14="http://schemas.microsoft.com/office/powerpoint/2010/main" val="400051045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prstGeom prst="rect">
            <a:avLst/>
          </a:prstGeom>
        </p:spPr>
        <p:txBody>
          <a:bodyPr lIns="91425" tIns="91425" rIns="91425" bIns="91425" anchor="b" anchorCtr="0">
            <a:spAutoFit/>
          </a:bodyPr>
          <a:lstStyle/>
          <a:p>
            <a:pPr>
              <a:buNone/>
            </a:pPr>
            <a:r>
              <a:rPr lang="en"/>
              <a:t>District Mission and Vision</a:t>
            </a:r>
          </a:p>
        </p:txBody>
      </p:sp>
      <p:sp>
        <p:nvSpPr>
          <p:cNvPr id="122" name="Shape 122"/>
          <p:cNvSpPr txBox="1">
            <a:spLocks noGrp="1"/>
          </p:cNvSpPr>
          <p:nvPr>
            <p:ph type="body" idx="1"/>
          </p:nvPr>
        </p:nvSpPr>
        <p:spPr>
          <a:xfrm>
            <a:off x="457200" y="1600200"/>
            <a:ext cx="8229600" cy="5161383"/>
          </a:xfrm>
          <a:prstGeom prst="rect">
            <a:avLst/>
          </a:prstGeom>
        </p:spPr>
        <p:txBody>
          <a:bodyPr lIns="91425" tIns="91425" rIns="91425" bIns="91425" anchor="t" anchorCtr="0">
            <a:spAutoFit/>
          </a:bodyPr>
          <a:lstStyle/>
          <a:p>
            <a:pPr lvl="0" rtl="0">
              <a:buNone/>
            </a:pPr>
            <a:r>
              <a:rPr lang="en" sz="2100" dirty="0">
                <a:solidFill>
                  <a:srgbClr val="FFFFFF"/>
                </a:solidFill>
              </a:rPr>
              <a:t>Mission Statement</a:t>
            </a:r>
          </a:p>
          <a:p>
            <a:pPr lvl="0" rtl="0">
              <a:buNone/>
            </a:pPr>
            <a:r>
              <a:rPr lang="en" sz="2100" dirty="0">
                <a:solidFill>
                  <a:srgbClr val="AD0101"/>
                </a:solidFill>
              </a:rPr>
              <a:t>Franklin Public Schools educates every student to his/her highest level of personal excellence through learning experiences that focus on student needs in active partnerships with family and community.</a:t>
            </a:r>
          </a:p>
          <a:p>
            <a:endParaRPr lang="en" sz="2100" dirty="0">
              <a:solidFill>
                <a:srgbClr val="AD0101"/>
              </a:solidFill>
            </a:endParaRPr>
          </a:p>
          <a:p>
            <a:pPr lvl="0" rtl="0">
              <a:buNone/>
            </a:pPr>
            <a:r>
              <a:rPr lang="en" sz="2100" dirty="0">
                <a:solidFill>
                  <a:srgbClr val="AD0101"/>
                </a:solidFill>
              </a:rPr>
              <a:t>Vision Statement</a:t>
            </a:r>
          </a:p>
          <a:p>
            <a:pPr lvl="0" rtl="0">
              <a:buNone/>
            </a:pPr>
            <a:r>
              <a:rPr lang="en" sz="2100" dirty="0">
                <a:solidFill>
                  <a:srgbClr val="AD0101"/>
                </a:solidFill>
              </a:rPr>
              <a:t>Franklin Public Schools is an exemplary district that provides students a world class education. Embracing the belief that all children will learn, Franklin Public Schools is committed to excellence in student achievement and continuous improvement.</a:t>
            </a:r>
          </a:p>
          <a:p>
            <a:endParaRPr lang="en" sz="2100" dirty="0">
              <a:solidFill>
                <a:srgbClr val="AD0101"/>
              </a:solidFill>
            </a:endParaRPr>
          </a:p>
          <a:p>
            <a:pPr lvl="0" rtl="0">
              <a:buNone/>
            </a:pPr>
            <a:r>
              <a:rPr lang="en" sz="2100" dirty="0">
                <a:solidFill>
                  <a:srgbClr val="AD0101"/>
                </a:solidFill>
              </a:rPr>
              <a:t>Slogan - "Understand the past, engage in the present and impact the future."</a:t>
            </a:r>
          </a:p>
          <a:p>
            <a:endParaRPr lang="en" sz="2100" dirty="0">
              <a:solidFill>
                <a:srgbClr val="FFFFFF"/>
              </a:solidFill>
            </a:endParaRPr>
          </a:p>
        </p:txBody>
      </p:sp>
    </p:spTree>
    <p:extLst>
      <p:ext uri="{BB962C8B-B14F-4D97-AF65-F5344CB8AC3E}">
        <p14:creationId xmlns:p14="http://schemas.microsoft.com/office/powerpoint/2010/main" val="402570924"/>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Shape 133"/>
          <p:cNvSpPr txBox="1">
            <a:spLocks noGrp="1"/>
          </p:cNvSpPr>
          <p:nvPr>
            <p:ph type="title"/>
          </p:nvPr>
        </p:nvSpPr>
        <p:spPr>
          <a:xfrm>
            <a:off x="457200" y="679004"/>
            <a:ext cx="8229600" cy="738633"/>
          </a:xfrm>
          <a:prstGeom prst="rect">
            <a:avLst/>
          </a:prstGeom>
        </p:spPr>
        <p:txBody>
          <a:bodyPr lIns="91425" tIns="91425" rIns="91425" bIns="91425" anchor="b" anchorCtr="0">
            <a:spAutoFit/>
          </a:bodyPr>
          <a:lstStyle/>
          <a:p>
            <a:pPr lvl="0" rtl="0">
              <a:buNone/>
            </a:pPr>
            <a:r>
              <a:rPr lang="en-US" dirty="0" smtClean="0">
                <a:solidFill>
                  <a:srgbClr val="800000"/>
                </a:solidFill>
              </a:rPr>
              <a:t>CD Value Statements - DRAFT</a:t>
            </a:r>
            <a:endParaRPr lang="en" dirty="0">
              <a:solidFill>
                <a:srgbClr val="800000"/>
              </a:solidFill>
            </a:endParaRPr>
          </a:p>
        </p:txBody>
      </p:sp>
      <p:sp>
        <p:nvSpPr>
          <p:cNvPr id="134" name="Shape 134"/>
          <p:cNvSpPr txBox="1">
            <a:spLocks noGrp="1"/>
          </p:cNvSpPr>
          <p:nvPr>
            <p:ph type="body" idx="1"/>
          </p:nvPr>
        </p:nvSpPr>
        <p:spPr>
          <a:xfrm>
            <a:off x="457200" y="1404937"/>
            <a:ext cx="8229600" cy="5404527"/>
          </a:xfrm>
          <a:prstGeom prst="rect">
            <a:avLst/>
          </a:prstGeom>
        </p:spPr>
        <p:txBody>
          <a:bodyPr lIns="91425" tIns="91425" rIns="91425" bIns="91425" anchor="t" anchorCtr="0">
            <a:spAutoFit/>
          </a:bodyPr>
          <a:lstStyle/>
          <a:p>
            <a:r>
              <a:rPr lang="en-US" sz="1600" dirty="0" smtClean="0">
                <a:solidFill>
                  <a:srgbClr val="AD0101"/>
                </a:solidFill>
              </a:rPr>
              <a:t>We envision a learning community that is known for respectful, responsible students who, along with staff, parents, and community members, positively and mutually contribute to a warm, inviting environment of academic excellence where all individuals feel a sense of belonging.</a:t>
            </a:r>
          </a:p>
          <a:p>
            <a:r>
              <a:rPr lang="en-US" sz="1600" dirty="0" smtClean="0">
                <a:solidFill>
                  <a:srgbClr val="AD0101"/>
                </a:solidFill>
              </a:rPr>
              <a:t>Country Dale School is a collaborative team comprised of students, families, and staff who ensure the whole child’s education is honored, that students are safe physically and emotionally, and who work together to ultimately better each other and the school community.</a:t>
            </a:r>
          </a:p>
          <a:p>
            <a:r>
              <a:rPr lang="en-US" sz="1600" dirty="0" smtClean="0">
                <a:solidFill>
                  <a:srgbClr val="AD0101"/>
                </a:solidFill>
              </a:rPr>
              <a:t>Country Dale School will provide educational opportunities that develop its students as life-long learners who successfully who successfully participate and contribute to an ever-changing global society.</a:t>
            </a:r>
          </a:p>
          <a:p>
            <a:r>
              <a:rPr lang="en-US" sz="1600" dirty="0" smtClean="0">
                <a:solidFill>
                  <a:srgbClr val="AD0101"/>
                </a:solidFill>
              </a:rPr>
              <a:t>Country Dale is a school that values respect, responsibility, and readiness in preparing students as independent, self-motivated citizens who model and practice acceptance of differences, as well as pride in themselves and as members of Country Dale’s professional learning community.  </a:t>
            </a:r>
          </a:p>
          <a:p>
            <a:r>
              <a:rPr lang="en-US" sz="1600" dirty="0" smtClean="0">
                <a:solidFill>
                  <a:srgbClr val="AD0101"/>
                </a:solidFill>
              </a:rPr>
              <a:t>Country Dale’s faculty and staff will work positively and collaboratively with students, parents, colleagues, and community in a mutually respectful manner.  While working together, all members of the Country Dale School community will take risks based on trustful relationships that use “one voice” to achieve the ultimate goal of “ALL students will learn”. </a:t>
            </a:r>
          </a:p>
          <a:p>
            <a:endParaRPr lang="en-US" sz="1600" dirty="0" smtClean="0">
              <a:solidFill>
                <a:srgbClr val="AD0101"/>
              </a:solidFill>
            </a:endParaRPr>
          </a:p>
          <a:p>
            <a:endParaRPr lang="en" sz="1600" dirty="0">
              <a:solidFill>
                <a:srgbClr val="AD0101"/>
              </a:solidFill>
            </a:endParaRPr>
          </a:p>
        </p:txBody>
      </p:sp>
    </p:spTree>
    <p:extLst>
      <p:ext uri="{BB962C8B-B14F-4D97-AF65-F5344CB8AC3E}">
        <p14:creationId xmlns:p14="http://schemas.microsoft.com/office/powerpoint/2010/main" val="548655238"/>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Create a </a:t>
            </a:r>
            <a:r>
              <a:rPr lang="en-US" dirty="0" err="1" smtClean="0"/>
              <a:t>Wordle</a:t>
            </a:r>
            <a:r>
              <a:rPr lang="en-US" dirty="0" smtClean="0"/>
              <a:t> that displays big ideas from our value statements</a:t>
            </a:r>
            <a:endParaRPr lang="en-US" dirty="0"/>
          </a:p>
        </p:txBody>
      </p:sp>
      <p:sp>
        <p:nvSpPr>
          <p:cNvPr id="3" name="Text Placeholder 2"/>
          <p:cNvSpPr>
            <a:spLocks noGrp="1"/>
          </p:cNvSpPr>
          <p:nvPr>
            <p:ph type="body" idx="1"/>
          </p:nvPr>
        </p:nvSpPr>
        <p:spPr/>
        <p:txBody>
          <a:bodyPr/>
          <a:lstStyle/>
          <a:p>
            <a:r>
              <a:rPr lang="en-US" smtClean="0">
                <a:hlinkClick r:id="rId2"/>
              </a:rPr>
              <a:t>Wordle</a:t>
            </a:r>
            <a:endParaRPr lang="en-US"/>
          </a:p>
        </p:txBody>
      </p:sp>
    </p:spTree>
    <p:extLst>
      <p:ext uri="{BB962C8B-B14F-4D97-AF65-F5344CB8AC3E}">
        <p14:creationId xmlns:p14="http://schemas.microsoft.com/office/powerpoint/2010/main" val="245043564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3066189"/>
            <a:ext cx="6781800" cy="1600200"/>
          </a:xfrm>
        </p:spPr>
        <p:txBody>
          <a:bodyPr>
            <a:normAutofit fontScale="90000"/>
          </a:bodyPr>
          <a:lstStyle/>
          <a:p>
            <a:r>
              <a:rPr lang="en-US" b="1" dirty="0"/>
              <a:t>Teamwork means unity (or, boats don’t get anywhere if you’re paddling in 12 different </a:t>
            </a:r>
            <a:r>
              <a:rPr lang="en-US" b="1" dirty="0" smtClean="0"/>
              <a:t>directions)</a:t>
            </a:r>
            <a:endParaRPr lang="en-US" dirty="0"/>
          </a:p>
        </p:txBody>
      </p:sp>
      <p:pic>
        <p:nvPicPr>
          <p:cNvPr id="6" name="Picture 5" descr="team rowing.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1915" y="4044869"/>
            <a:ext cx="2881252" cy="2048890"/>
          </a:xfrm>
          <a:prstGeom prst="rect">
            <a:avLst/>
          </a:prstGeom>
        </p:spPr>
      </p:pic>
    </p:spTree>
    <p:extLst>
      <p:ext uri="{BB962C8B-B14F-4D97-AF65-F5344CB8AC3E}">
        <p14:creationId xmlns:p14="http://schemas.microsoft.com/office/powerpoint/2010/main" val="332524086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97689" y="595270"/>
            <a:ext cx="8632968" cy="4953000"/>
          </a:xfrm>
        </p:spPr>
        <p:txBody>
          <a:bodyPr>
            <a:noAutofit/>
          </a:bodyPr>
          <a:lstStyle/>
          <a:p>
            <a:pPr algn="ctr"/>
            <a:r>
              <a:rPr lang="en-US" sz="3200" b="1" dirty="0" smtClean="0"/>
              <a:t/>
            </a:r>
            <a:br>
              <a:rPr lang="en-US" sz="3200" b="1" dirty="0" smtClean="0"/>
            </a:br>
            <a:r>
              <a:rPr lang="en-US" sz="3200" b="1" dirty="0" smtClean="0"/>
              <a:t/>
            </a:r>
            <a:br>
              <a:rPr lang="en-US" sz="3200" b="1" dirty="0" smtClean="0"/>
            </a:br>
            <a:r>
              <a:rPr lang="en-US" sz="3200" b="1" dirty="0"/>
              <a:t/>
            </a:r>
            <a:br>
              <a:rPr lang="en-US" sz="3200" b="1" dirty="0"/>
            </a:br>
            <a:r>
              <a:rPr lang="en-US" sz="3200" b="1" dirty="0" smtClean="0"/>
              <a:t>The </a:t>
            </a:r>
            <a:r>
              <a:rPr lang="en-US" sz="3200" b="1" dirty="0"/>
              <a:t>successful company is not the one with the most brains, but the most brains acting in concert.” – Peter </a:t>
            </a:r>
            <a:r>
              <a:rPr lang="en-US" sz="3200" b="1" dirty="0" err="1"/>
              <a:t>Drucker</a:t>
            </a:r>
            <a:r>
              <a:rPr lang="en-US" sz="3200" dirty="0"/>
              <a:t/>
            </a:r>
            <a:br>
              <a:rPr lang="en-US" sz="3200" dirty="0"/>
            </a:br>
            <a:r>
              <a:rPr lang="en-US" sz="3200" dirty="0" smtClean="0"/>
              <a:t/>
            </a:r>
            <a:br>
              <a:rPr lang="en-US" sz="3200" dirty="0" smtClean="0"/>
            </a:br>
            <a:r>
              <a:rPr lang="en-US" sz="3200" dirty="0" smtClean="0">
                <a:latin typeface="Arial Narrow"/>
                <a:cs typeface="Arial Narrow"/>
              </a:rPr>
              <a:t>The </a:t>
            </a:r>
            <a:r>
              <a:rPr lang="en-US" sz="3200" dirty="0">
                <a:latin typeface="Arial Narrow"/>
                <a:cs typeface="Arial Narrow"/>
              </a:rPr>
              <a:t>success of a team depends on </a:t>
            </a:r>
            <a:r>
              <a:rPr lang="en-US" sz="3200" b="1" dirty="0">
                <a:latin typeface="Arial Narrow"/>
                <a:cs typeface="Arial Narrow"/>
              </a:rPr>
              <a:t>unity</a:t>
            </a:r>
            <a:r>
              <a:rPr lang="en-US" sz="3200" dirty="0">
                <a:latin typeface="Arial Narrow"/>
                <a:cs typeface="Arial Narrow"/>
              </a:rPr>
              <a:t> and </a:t>
            </a:r>
            <a:r>
              <a:rPr lang="en-US" sz="3200" b="1" dirty="0">
                <a:latin typeface="Arial Narrow"/>
                <a:cs typeface="Arial Narrow"/>
              </a:rPr>
              <a:t>common direction</a:t>
            </a:r>
            <a:r>
              <a:rPr lang="en-US" sz="3200" dirty="0">
                <a:latin typeface="Arial Narrow"/>
                <a:cs typeface="Arial Narrow"/>
              </a:rPr>
              <a:t>. And that unity and common direction comes from </a:t>
            </a:r>
            <a:r>
              <a:rPr lang="en-US" sz="3200" b="1" dirty="0">
                <a:latin typeface="Arial Narrow"/>
                <a:cs typeface="Arial Narrow"/>
              </a:rPr>
              <a:t>intentional communication</a:t>
            </a:r>
            <a:r>
              <a:rPr lang="en-US" sz="3200" dirty="0">
                <a:latin typeface="Arial Narrow"/>
                <a:cs typeface="Arial Narrow"/>
              </a:rPr>
              <a:t>, </a:t>
            </a:r>
            <a:r>
              <a:rPr lang="en-US" sz="3200" b="1" dirty="0">
                <a:latin typeface="Arial Narrow"/>
                <a:cs typeface="Arial Narrow"/>
              </a:rPr>
              <a:t>building relationships</a:t>
            </a:r>
            <a:r>
              <a:rPr lang="en-US" sz="3200" dirty="0">
                <a:latin typeface="Arial Narrow"/>
                <a:cs typeface="Arial Narrow"/>
              </a:rPr>
              <a:t>, </a:t>
            </a:r>
            <a:r>
              <a:rPr lang="en-US" sz="3200" b="1" dirty="0">
                <a:latin typeface="Arial Narrow"/>
                <a:cs typeface="Arial Narrow"/>
              </a:rPr>
              <a:t>listening</a:t>
            </a:r>
            <a:r>
              <a:rPr lang="en-US" sz="3200" dirty="0">
                <a:latin typeface="Arial Narrow"/>
                <a:cs typeface="Arial Narrow"/>
              </a:rPr>
              <a:t>, </a:t>
            </a:r>
            <a:r>
              <a:rPr lang="en-US" sz="3200" b="1" dirty="0">
                <a:latin typeface="Arial Narrow"/>
                <a:cs typeface="Arial Narrow"/>
              </a:rPr>
              <a:t>sharing stories</a:t>
            </a:r>
            <a:r>
              <a:rPr lang="en-US" sz="3200" dirty="0">
                <a:latin typeface="Arial Narrow"/>
                <a:cs typeface="Arial Narrow"/>
              </a:rPr>
              <a:t>, and </a:t>
            </a:r>
            <a:r>
              <a:rPr lang="en-US" sz="3200" b="1" dirty="0">
                <a:latin typeface="Arial Narrow"/>
                <a:cs typeface="Arial Narrow"/>
              </a:rPr>
              <a:t>spending time together</a:t>
            </a:r>
            <a:r>
              <a:rPr lang="en-US" sz="3200" dirty="0">
                <a:latin typeface="Arial Narrow"/>
                <a:cs typeface="Arial Narrow"/>
              </a:rPr>
              <a:t>. It’s not easy work, but it’s work that can’t be ignored</a:t>
            </a:r>
            <a:r>
              <a:rPr lang="en-US" sz="3200" dirty="0"/>
              <a:t>.</a:t>
            </a:r>
          </a:p>
        </p:txBody>
      </p:sp>
    </p:spTree>
    <p:extLst>
      <p:ext uri="{BB962C8B-B14F-4D97-AF65-F5344CB8AC3E}">
        <p14:creationId xmlns:p14="http://schemas.microsoft.com/office/powerpoint/2010/main" val="78583207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643222"/>
            <a:ext cx="6781800" cy="1600200"/>
          </a:xfrm>
        </p:spPr>
        <p:txBody>
          <a:bodyPr>
            <a:normAutofit fontScale="90000"/>
          </a:bodyPr>
          <a:lstStyle/>
          <a:p>
            <a:r>
              <a:rPr lang="en-US" dirty="0" smtClean="0"/>
              <a:t>Next steps….</a:t>
            </a:r>
            <a:br>
              <a:rPr lang="en-US" dirty="0" smtClean="0"/>
            </a:br>
            <a:endParaRPr lang="en-US" dirty="0"/>
          </a:p>
        </p:txBody>
      </p:sp>
      <p:sp>
        <p:nvSpPr>
          <p:cNvPr id="3" name="TextBox 2"/>
          <p:cNvSpPr txBox="1"/>
          <p:nvPr/>
        </p:nvSpPr>
        <p:spPr>
          <a:xfrm>
            <a:off x="575531" y="1627070"/>
            <a:ext cx="7581135" cy="3724097"/>
          </a:xfrm>
          <a:prstGeom prst="rect">
            <a:avLst/>
          </a:prstGeom>
          <a:noFill/>
        </p:spPr>
        <p:txBody>
          <a:bodyPr wrap="square" rtlCol="0">
            <a:spAutoFit/>
          </a:bodyPr>
          <a:lstStyle/>
          <a:p>
            <a:pPr marL="285750" indent="-285750">
              <a:buFont typeface="Arial"/>
              <a:buChar char="•"/>
            </a:pPr>
            <a:r>
              <a:rPr lang="en-US" sz="3600" dirty="0" smtClean="0"/>
              <a:t>Who are we as a building team? </a:t>
            </a:r>
          </a:p>
          <a:p>
            <a:pPr marL="742950" lvl="1" indent="-285750">
              <a:buFont typeface="Arial"/>
              <a:buChar char="•"/>
            </a:pPr>
            <a:r>
              <a:rPr lang="en-US" sz="3600" dirty="0" smtClean="0"/>
              <a:t>Establish group norms</a:t>
            </a:r>
          </a:p>
          <a:p>
            <a:pPr marL="285750" indent="-285750">
              <a:buFont typeface="Arial"/>
              <a:buChar char="•"/>
            </a:pPr>
            <a:r>
              <a:rPr lang="en-US" sz="3600" dirty="0" smtClean="0"/>
              <a:t>Who are we as individual grade level/content teams?</a:t>
            </a:r>
          </a:p>
          <a:p>
            <a:pPr marL="742950" lvl="1" indent="-285750">
              <a:buFont typeface="Arial"/>
              <a:buChar char="•"/>
            </a:pPr>
            <a:r>
              <a:rPr lang="en-US" sz="3600" dirty="0" smtClean="0"/>
              <a:t>Establish group norms</a:t>
            </a:r>
          </a:p>
          <a:p>
            <a:pPr marL="285750" indent="-285750">
              <a:buFont typeface="Arial"/>
              <a:buChar char="•"/>
            </a:pPr>
            <a:r>
              <a:rPr lang="en-US" sz="3600" dirty="0" smtClean="0"/>
              <a:t>Identify action plans to support values</a:t>
            </a:r>
          </a:p>
          <a:p>
            <a:pPr marL="285750" indent="-285750">
              <a:buFont typeface="Arial"/>
              <a:buChar char="•"/>
            </a:pPr>
            <a:endParaRPr lang="en-US" sz="2000" dirty="0" smtClean="0"/>
          </a:p>
        </p:txBody>
      </p:sp>
    </p:spTree>
    <p:extLst>
      <p:ext uri="{BB962C8B-B14F-4D97-AF65-F5344CB8AC3E}">
        <p14:creationId xmlns:p14="http://schemas.microsoft.com/office/powerpoint/2010/main" val="49309248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hlinkClick r:id="rId2"/>
              </a:rPr>
              <a:t>Teamwork video</a:t>
            </a:r>
            <a:endParaRPr lang="en-US" dirty="0"/>
          </a:p>
        </p:txBody>
      </p:sp>
    </p:spTree>
    <p:extLst>
      <p:ext uri="{BB962C8B-B14F-4D97-AF65-F5344CB8AC3E}">
        <p14:creationId xmlns:p14="http://schemas.microsoft.com/office/powerpoint/2010/main" val="3533766884"/>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Newsprint.thmx</Template>
  <TotalTime>1685</TotalTime>
  <Words>404</Words>
  <Application>Microsoft Macintosh PowerPoint</Application>
  <PresentationFormat>On-screen Show (4:3)</PresentationFormat>
  <Paragraphs>27</Paragraphs>
  <Slides>8</Slides>
  <Notes>2</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NewsPrint</vt:lpstr>
      <vt:lpstr>Who Are We?</vt:lpstr>
      <vt:lpstr>District Mission and Vision</vt:lpstr>
      <vt:lpstr>CD Value Statements - DRAFT</vt:lpstr>
      <vt:lpstr>Create a Wordle that displays big ideas from our value statements</vt:lpstr>
      <vt:lpstr>Teamwork means unity (or, boats don’t get anywhere if you’re paddling in 12 different directions)</vt:lpstr>
      <vt:lpstr>   The successful company is not the one with the most brains, but the most brains acting in concert.” – Peter Drucker  The success of a team depends on unity and common direction. And that unity and common direction comes from intentional communication, building relationships, listening, sharing stories, and spending time together. It’s not easy work, but it’s work that can’t be ignored.</vt:lpstr>
      <vt:lpstr>Next steps…. </vt:lpstr>
      <vt:lpstr>Teamwork video</vt:lpstr>
    </vt:vector>
  </TitlesOfParts>
  <Company>FPS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FPS FPS</dc:creator>
  <cp:lastModifiedBy>FPS FPS</cp:lastModifiedBy>
  <cp:revision>14</cp:revision>
  <dcterms:created xsi:type="dcterms:W3CDTF">2012-08-26T22:38:14Z</dcterms:created>
  <dcterms:modified xsi:type="dcterms:W3CDTF">2012-09-05T13:48:10Z</dcterms:modified>
</cp:coreProperties>
</file>